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ontserrat Black"/>
      <p:bold r:id="rId16"/>
      <p:boldItalic r:id="rId17"/>
    </p:embeddedFont>
    <p:embeddedFont>
      <p:font typeface="Montserrat"/>
      <p:regular r:id="rId18"/>
      <p:bold r:id="rId19"/>
      <p:italic r:id="rId20"/>
      <p:boldItalic r:id="rId21"/>
    </p:embeddedFont>
    <p:embeddedFont>
      <p:font typeface="Anaheim"/>
      <p:regular r:id="rId22"/>
      <p:bold r:id="rId23"/>
    </p:embeddedFont>
    <p:embeddedFont>
      <p:font typeface="Bebas Neue"/>
      <p:regular r:id="rId24"/>
    </p:embeddedFont>
    <p:embeddedFont>
      <p:font typeface="PT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Anaheim-regular.fntdata"/><Relationship Id="rId21" Type="http://schemas.openxmlformats.org/officeDocument/2006/relationships/font" Target="fonts/Montserrat-boldItalic.fntdata"/><Relationship Id="rId24" Type="http://schemas.openxmlformats.org/officeDocument/2006/relationships/font" Target="fonts/BebasNeue-regular.fntdata"/><Relationship Id="rId23" Type="http://schemas.openxmlformats.org/officeDocument/2006/relationships/font" Target="fonts/Anahei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bold.fntdata"/><Relationship Id="rId25" Type="http://schemas.openxmlformats.org/officeDocument/2006/relationships/font" Target="fonts/PTSans-regular.fntdata"/><Relationship Id="rId28" Type="http://schemas.openxmlformats.org/officeDocument/2006/relationships/font" Target="fonts/PTSans-boldItalic.fntdata"/><Relationship Id="rId27" Type="http://schemas.openxmlformats.org/officeDocument/2006/relationships/font" Target="fonts/PT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Black-boldItalic.fntdata"/><Relationship Id="rId16" Type="http://schemas.openxmlformats.org/officeDocument/2006/relationships/font" Target="fonts/MontserratBlack-bold.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27885a0407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27885a0407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the visual transformer. As it can be seen, </a:t>
            </a:r>
            <a:r>
              <a:rPr lang="en"/>
              <a:t>although</a:t>
            </a:r>
            <a:r>
              <a:rPr lang="en"/>
              <a:t> there is a bias regarding non tumoral detections, this was </a:t>
            </a:r>
            <a:r>
              <a:rPr lang="en"/>
              <a:t>the</a:t>
            </a:r>
            <a:r>
              <a:rPr lang="en"/>
              <a:t> model with the cleanest Loss, with the least overfitting out of them all. Best accuracy was given by the ResNet50, while the best recall, F1 score, and Loss were given by the visual transformer.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734a882cf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734a882cf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project was to compare different CNN models with visual transformers with the task of classification of CT images as pancreatic tumor or non pancreatic tumor.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Git with and GitHub for version control. It allowed us to work better as a team for this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27885a0407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27885a0407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main tools we used PyTorch compiled with cuda for faster training and gpu parallelization. After training we saved the model, and run inference on a test set and the results we got from the test set we introduced the into scikit learn to calculate our metrics.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comparison between the CNN’s we tried: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734a882cf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734a882cf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Results of the ResNet model. As you can see on the confusion matrix, it has a balanced outcome no biases, with some mis-predictions, but considering the size of the dataset and the size of the model this was the best Peforming CNN in our case (To be mentioned, the confusion matrix was calculated on data that the model has not seen before). On the right we have a graph with the validation loss during the training process, it has a descending trend which is a good thing, but considering it still has spikes the model is close to overfitting. We have 0.66 accuracy and 0.66 F1 Score.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27885a040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327885a040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the Results of the DenseNet model. In the confusion matrix we have a clear bias towards pancreatic tumor,  as the majority of non_tumors were classified as tumors. On the right, again the validation loss during the training process, still a descending trend, but now we can clearly see that this model is overfitted, instead of learning to generalize it memorized the dataset, which is completely understandable considering densenet has 201 layers, is a big model compared to the size of our dataset. We have 0.58 accuracy and 0.28 F1 Score from the bad recall.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27885a0407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27885a0407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the Results of the EfficientNet model. This is the most even confusion matrix we had, not a great look. It mis-predicts and predicts everything equally bad .For the validation loss we can see that the model is slowly overfitting, this was the second biggest model we tested with and again our data sample it is was not very favourable. We have 0.5 accuracy and 0.5 F1 Score.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648250" y="1617938"/>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MLDAIP PROJECT</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None/>
            </a:pPr>
            <a:r>
              <a:rPr lang="en" sz="2800">
                <a:latin typeface="Montserrat"/>
                <a:ea typeface="Montserrat"/>
                <a:cs typeface="Montserrat"/>
                <a:sym typeface="Montserrat"/>
              </a:rPr>
              <a:t>Automatic recognition of pancreatic tumors for CT images</a:t>
            </a:r>
            <a:endParaRPr sz="2800">
              <a:latin typeface="Montserrat"/>
              <a:ea typeface="Montserrat"/>
              <a:cs typeface="Montserrat"/>
              <a:sym typeface="Montserrat"/>
            </a:endParaRPr>
          </a:p>
        </p:txBody>
      </p:sp>
      <p:sp>
        <p:nvSpPr>
          <p:cNvPr id="1246" name="Google Shape;1246;p32"/>
          <p:cNvSpPr txBox="1"/>
          <p:nvPr/>
        </p:nvSpPr>
        <p:spPr>
          <a:xfrm>
            <a:off x="5254025" y="3918800"/>
            <a:ext cx="2173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Huszar Istvan</a:t>
            </a:r>
            <a:br>
              <a:rPr lang="en">
                <a:solidFill>
                  <a:schemeClr val="dk1"/>
                </a:solidFill>
                <a:latin typeface="Montserrat"/>
                <a:ea typeface="Montserrat"/>
                <a:cs typeface="Montserrat"/>
                <a:sym typeface="Montserrat"/>
              </a:rPr>
            </a:br>
            <a:r>
              <a:rPr lang="en">
                <a:solidFill>
                  <a:schemeClr val="dk1"/>
                </a:solidFill>
                <a:latin typeface="Montserrat"/>
                <a:ea typeface="Montserrat"/>
                <a:cs typeface="Montserrat"/>
                <a:sym typeface="Montserrat"/>
              </a:rPr>
              <a:t>Babinet Tudor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Sferle Andrei</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Barba-Rosie George</a:t>
            </a:r>
            <a:endParaRPr>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41"/>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406" name="Google Shape;1406;p41"/>
          <p:cNvSpPr txBox="1"/>
          <p:nvPr>
            <p:ph type="title"/>
          </p:nvPr>
        </p:nvSpPr>
        <p:spPr>
          <a:xfrm>
            <a:off x="720000" y="14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VISUAL TRANSFORMER</a:t>
            </a:r>
            <a:endParaRPr/>
          </a:p>
        </p:txBody>
      </p:sp>
      <p:grpSp>
        <p:nvGrpSpPr>
          <p:cNvPr id="1407" name="Google Shape;1407;p41"/>
          <p:cNvGrpSpPr/>
          <p:nvPr/>
        </p:nvGrpSpPr>
        <p:grpSpPr>
          <a:xfrm>
            <a:off x="7106825" y="1312225"/>
            <a:ext cx="76825" cy="76800"/>
            <a:chOff x="3104875" y="1099400"/>
            <a:chExt cx="76825" cy="76800"/>
          </a:xfrm>
        </p:grpSpPr>
        <p:sp>
          <p:nvSpPr>
            <p:cNvPr id="1408" name="Google Shape;1408;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1"/>
          <p:cNvGrpSpPr/>
          <p:nvPr/>
        </p:nvGrpSpPr>
        <p:grpSpPr>
          <a:xfrm>
            <a:off x="1877450" y="837825"/>
            <a:ext cx="76825" cy="76800"/>
            <a:chOff x="3104875" y="1099400"/>
            <a:chExt cx="76825" cy="76800"/>
          </a:xfrm>
        </p:grpSpPr>
        <p:sp>
          <p:nvSpPr>
            <p:cNvPr id="1411" name="Google Shape;141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1"/>
          <p:cNvGrpSpPr/>
          <p:nvPr/>
        </p:nvGrpSpPr>
        <p:grpSpPr>
          <a:xfrm>
            <a:off x="4870450" y="4197150"/>
            <a:ext cx="76825" cy="76800"/>
            <a:chOff x="3104875" y="1099400"/>
            <a:chExt cx="76825" cy="76800"/>
          </a:xfrm>
        </p:grpSpPr>
        <p:sp>
          <p:nvSpPr>
            <p:cNvPr id="1414" name="Google Shape;1414;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6" name="Google Shape;1416;p41"/>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417" name="Google Shape;1417;p41"/>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pic>
        <p:nvPicPr>
          <p:cNvPr id="1418" name="Google Shape;1418;p41"/>
          <p:cNvPicPr preferRelativeResize="0"/>
          <p:nvPr/>
        </p:nvPicPr>
        <p:blipFill>
          <a:blip r:embed="rId6">
            <a:alphaModFix/>
          </a:blip>
          <a:stretch>
            <a:fillRect/>
          </a:stretch>
        </p:blipFill>
        <p:spPr>
          <a:xfrm>
            <a:off x="514450" y="1034638"/>
            <a:ext cx="3372959" cy="3174550"/>
          </a:xfrm>
          <a:prstGeom prst="rect">
            <a:avLst/>
          </a:prstGeom>
          <a:noFill/>
          <a:ln>
            <a:noFill/>
          </a:ln>
        </p:spPr>
      </p:pic>
      <p:pic>
        <p:nvPicPr>
          <p:cNvPr id="1419" name="Google Shape;1419;p41"/>
          <p:cNvPicPr preferRelativeResize="0"/>
          <p:nvPr/>
        </p:nvPicPr>
        <p:blipFill>
          <a:blip r:embed="rId7">
            <a:alphaModFix/>
          </a:blip>
          <a:stretch>
            <a:fillRect/>
          </a:stretch>
        </p:blipFill>
        <p:spPr>
          <a:xfrm>
            <a:off x="4108250" y="1013937"/>
            <a:ext cx="4740116" cy="3174550"/>
          </a:xfrm>
          <a:prstGeom prst="rect">
            <a:avLst/>
          </a:prstGeom>
          <a:noFill/>
          <a:ln>
            <a:noFill/>
          </a:ln>
        </p:spPr>
      </p:pic>
      <p:pic>
        <p:nvPicPr>
          <p:cNvPr id="1420" name="Google Shape;1420;p41"/>
          <p:cNvPicPr preferRelativeResize="0"/>
          <p:nvPr/>
        </p:nvPicPr>
        <p:blipFill>
          <a:blip r:embed="rId8">
            <a:alphaModFix/>
          </a:blip>
          <a:stretch>
            <a:fillRect/>
          </a:stretch>
        </p:blipFill>
        <p:spPr>
          <a:xfrm>
            <a:off x="2409075" y="4338900"/>
            <a:ext cx="3442787"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grpSp>
        <p:nvGrpSpPr>
          <p:cNvPr id="1425" name="Google Shape;1425;p42"/>
          <p:cNvGrpSpPr/>
          <p:nvPr/>
        </p:nvGrpSpPr>
        <p:grpSpPr>
          <a:xfrm>
            <a:off x="3360325" y="2949600"/>
            <a:ext cx="76825" cy="76800"/>
            <a:chOff x="3104875" y="1099400"/>
            <a:chExt cx="76825" cy="76800"/>
          </a:xfrm>
        </p:grpSpPr>
        <p:sp>
          <p:nvSpPr>
            <p:cNvPr id="1426" name="Google Shape;1426;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2"/>
          <p:cNvGrpSpPr/>
          <p:nvPr/>
        </p:nvGrpSpPr>
        <p:grpSpPr>
          <a:xfrm>
            <a:off x="6574175" y="1112200"/>
            <a:ext cx="76825" cy="76800"/>
            <a:chOff x="3104875" y="1099400"/>
            <a:chExt cx="76825" cy="76800"/>
          </a:xfrm>
        </p:grpSpPr>
        <p:sp>
          <p:nvSpPr>
            <p:cNvPr id="1429" name="Google Shape;1429;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2"/>
          <p:cNvGrpSpPr/>
          <p:nvPr/>
        </p:nvGrpSpPr>
        <p:grpSpPr>
          <a:xfrm>
            <a:off x="4862475" y="4444500"/>
            <a:ext cx="76825" cy="76800"/>
            <a:chOff x="3104875" y="1099400"/>
            <a:chExt cx="76825" cy="76800"/>
          </a:xfrm>
        </p:grpSpPr>
        <p:sp>
          <p:nvSpPr>
            <p:cNvPr id="1432" name="Google Shape;1432;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4" name="Google Shape;1434;p42"/>
          <p:cNvPicPr preferRelativeResize="0"/>
          <p:nvPr/>
        </p:nvPicPr>
        <p:blipFill rotWithShape="1">
          <a:blip r:embed="rId3">
            <a:alphaModFix/>
          </a:blip>
          <a:srcRect b="8336" l="18647" r="8852" t="7960"/>
          <a:stretch/>
        </p:blipFill>
        <p:spPr>
          <a:xfrm rot="-1406513">
            <a:off x="6024972" y="1598100"/>
            <a:ext cx="1175233" cy="763227"/>
          </a:xfrm>
          <a:prstGeom prst="rect">
            <a:avLst/>
          </a:prstGeom>
          <a:noFill/>
          <a:ln>
            <a:noFill/>
          </a:ln>
        </p:spPr>
      </p:pic>
      <p:pic>
        <p:nvPicPr>
          <p:cNvPr id="1435" name="Google Shape;1435;p42"/>
          <p:cNvPicPr preferRelativeResize="0"/>
          <p:nvPr/>
        </p:nvPicPr>
        <p:blipFill rotWithShape="1">
          <a:blip r:embed="rId4">
            <a:alphaModFix/>
          </a:blip>
          <a:srcRect b="5838" l="25537" r="23467" t="7152"/>
          <a:stretch/>
        </p:blipFill>
        <p:spPr>
          <a:xfrm>
            <a:off x="1087524" y="2912100"/>
            <a:ext cx="1920000" cy="1842726"/>
          </a:xfrm>
          <a:prstGeom prst="rect">
            <a:avLst/>
          </a:prstGeom>
          <a:noFill/>
          <a:ln>
            <a:noFill/>
          </a:ln>
        </p:spPr>
      </p:pic>
      <p:pic>
        <p:nvPicPr>
          <p:cNvPr id="1436" name="Google Shape;1436;p42"/>
          <p:cNvPicPr preferRelativeResize="0"/>
          <p:nvPr/>
        </p:nvPicPr>
        <p:blipFill rotWithShape="1">
          <a:blip r:embed="rId5">
            <a:alphaModFix/>
          </a:blip>
          <a:srcRect b="0" l="15236" r="10474" t="0"/>
          <a:stretch/>
        </p:blipFill>
        <p:spPr>
          <a:xfrm rot="1220421">
            <a:off x="2376024" y="3252859"/>
            <a:ext cx="1552575" cy="1390851"/>
          </a:xfrm>
          <a:prstGeom prst="rect">
            <a:avLst/>
          </a:prstGeom>
          <a:noFill/>
          <a:ln>
            <a:noFill/>
          </a:ln>
        </p:spPr>
      </p:pic>
      <p:sp>
        <p:nvSpPr>
          <p:cNvPr id="1437" name="Google Shape;1437;p42"/>
          <p:cNvSpPr txBox="1"/>
          <p:nvPr>
            <p:ph type="title"/>
          </p:nvPr>
        </p:nvSpPr>
        <p:spPr>
          <a:xfrm>
            <a:off x="2182688" y="17759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THANKS!</a:t>
            </a:r>
            <a:endParaRPr sz="7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2" name="Google Shape;1252;p33"/>
          <p:cNvSpPr txBox="1"/>
          <p:nvPr>
            <p:ph idx="2" type="title"/>
          </p:nvPr>
        </p:nvSpPr>
        <p:spPr>
          <a:xfrm>
            <a:off x="890575" y="152095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53" name="Google Shape;1253;p3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254" name="Google Shape;1254;p33"/>
          <p:cNvSpPr txBox="1"/>
          <p:nvPr>
            <p:ph idx="5" type="title"/>
          </p:nvPr>
        </p:nvSpPr>
        <p:spPr>
          <a:xfrm>
            <a:off x="890575" y="215403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55" name="Google Shape;1255;p3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ResNet50 (CNN)</a:t>
            </a:r>
            <a:endParaRPr/>
          </a:p>
        </p:txBody>
      </p:sp>
      <p:sp>
        <p:nvSpPr>
          <p:cNvPr id="1256" name="Google Shape;1256;p33"/>
          <p:cNvSpPr txBox="1"/>
          <p:nvPr>
            <p:ph idx="8" type="title"/>
          </p:nvPr>
        </p:nvSpPr>
        <p:spPr>
          <a:xfrm>
            <a:off x="890575" y="278712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57" name="Google Shape;1257;p3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DenseNet 201 (CNN)</a:t>
            </a:r>
            <a:endParaRPr/>
          </a:p>
        </p:txBody>
      </p:sp>
      <p:sp>
        <p:nvSpPr>
          <p:cNvPr id="1258" name="Google Shape;1258;p33"/>
          <p:cNvSpPr txBox="1"/>
          <p:nvPr>
            <p:ph idx="14" type="title"/>
          </p:nvPr>
        </p:nvSpPr>
        <p:spPr>
          <a:xfrm>
            <a:off x="890575" y="342020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59" name="Google Shape;1259;p3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EfficientNet_b0 </a:t>
            </a:r>
            <a:r>
              <a:rPr lang="en"/>
              <a:t>(CNN)</a:t>
            </a:r>
            <a:endParaRPr/>
          </a:p>
        </p:txBody>
      </p:sp>
      <p:sp>
        <p:nvSpPr>
          <p:cNvPr id="1260" name="Google Shape;1260;p33"/>
          <p:cNvSpPr txBox="1"/>
          <p:nvPr>
            <p:ph idx="17" type="title"/>
          </p:nvPr>
        </p:nvSpPr>
        <p:spPr>
          <a:xfrm>
            <a:off x="890575" y="405329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61" name="Google Shape;1261;p3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 Transformer</a:t>
            </a:r>
            <a:endParaRPr/>
          </a:p>
        </p:txBody>
      </p:sp>
      <p:grpSp>
        <p:nvGrpSpPr>
          <p:cNvPr id="1262" name="Google Shape;1262;p33"/>
          <p:cNvGrpSpPr/>
          <p:nvPr/>
        </p:nvGrpSpPr>
        <p:grpSpPr>
          <a:xfrm>
            <a:off x="7429225" y="1024425"/>
            <a:ext cx="76825" cy="76800"/>
            <a:chOff x="3104875" y="1099400"/>
            <a:chExt cx="76825" cy="76800"/>
          </a:xfrm>
        </p:grpSpPr>
        <p:sp>
          <p:nvSpPr>
            <p:cNvPr id="1263" name="Google Shape;1263;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33"/>
          <p:cNvGrpSpPr/>
          <p:nvPr/>
        </p:nvGrpSpPr>
        <p:grpSpPr>
          <a:xfrm>
            <a:off x="1469800" y="605875"/>
            <a:ext cx="76825" cy="76800"/>
            <a:chOff x="3104875" y="1099400"/>
            <a:chExt cx="76825" cy="76800"/>
          </a:xfrm>
        </p:grpSpPr>
        <p:sp>
          <p:nvSpPr>
            <p:cNvPr id="1266" name="Google Shape;1266;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8" name="Google Shape;1268;p33"/>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34"/>
          <p:cNvSpPr txBox="1"/>
          <p:nvPr>
            <p:ph idx="2" type="title"/>
          </p:nvPr>
        </p:nvSpPr>
        <p:spPr>
          <a:xfrm>
            <a:off x="720000" y="1496250"/>
            <a:ext cx="138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274" name="Google Shape;1274;p34"/>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275" name="Google Shape;1275;p34"/>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276" name="Google Shape;1276;p34"/>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277" name="Google Shape;1277;p34"/>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278" name="Google Shape;1278;p34"/>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Overview</a:t>
            </a:r>
            <a:endParaRPr/>
          </a:p>
        </p:txBody>
      </p:sp>
      <p:grpSp>
        <p:nvGrpSpPr>
          <p:cNvPr id="1279" name="Google Shape;1279;p34"/>
          <p:cNvGrpSpPr/>
          <p:nvPr/>
        </p:nvGrpSpPr>
        <p:grpSpPr>
          <a:xfrm>
            <a:off x="8219800" y="2094550"/>
            <a:ext cx="76825" cy="76800"/>
            <a:chOff x="3104875" y="1099400"/>
            <a:chExt cx="76825" cy="76800"/>
          </a:xfrm>
        </p:grpSpPr>
        <p:sp>
          <p:nvSpPr>
            <p:cNvPr id="1280" name="Google Shape;1280;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34"/>
          <p:cNvGrpSpPr/>
          <p:nvPr/>
        </p:nvGrpSpPr>
        <p:grpSpPr>
          <a:xfrm rot="1891135">
            <a:off x="4266962" y="4210993"/>
            <a:ext cx="76828" cy="76803"/>
            <a:chOff x="3104875" y="1099400"/>
            <a:chExt cx="76825" cy="76800"/>
          </a:xfrm>
        </p:grpSpPr>
        <p:sp>
          <p:nvSpPr>
            <p:cNvPr id="1283" name="Google Shape;1283;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34"/>
          <p:cNvGrpSpPr/>
          <p:nvPr/>
        </p:nvGrpSpPr>
        <p:grpSpPr>
          <a:xfrm>
            <a:off x="2400025" y="1210988"/>
            <a:ext cx="76825" cy="76800"/>
            <a:chOff x="3104875" y="1099400"/>
            <a:chExt cx="76825" cy="76800"/>
          </a:xfrm>
        </p:grpSpPr>
        <p:sp>
          <p:nvSpPr>
            <p:cNvPr id="1286" name="Google Shape;1286;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8" name="Google Shape;1288;p34"/>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35"/>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grpSp>
        <p:nvGrpSpPr>
          <p:cNvPr id="1294" name="Google Shape;1294;p35"/>
          <p:cNvGrpSpPr/>
          <p:nvPr/>
        </p:nvGrpSpPr>
        <p:grpSpPr>
          <a:xfrm>
            <a:off x="5456475" y="1902950"/>
            <a:ext cx="76825" cy="76800"/>
            <a:chOff x="3104875" y="1099400"/>
            <a:chExt cx="76825" cy="76800"/>
          </a:xfrm>
        </p:grpSpPr>
        <p:sp>
          <p:nvSpPr>
            <p:cNvPr id="1295" name="Google Shape;1295;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35"/>
          <p:cNvGrpSpPr/>
          <p:nvPr/>
        </p:nvGrpSpPr>
        <p:grpSpPr>
          <a:xfrm>
            <a:off x="3152500" y="1391963"/>
            <a:ext cx="76825" cy="76800"/>
            <a:chOff x="3104875" y="1099400"/>
            <a:chExt cx="76825" cy="76800"/>
          </a:xfrm>
        </p:grpSpPr>
        <p:sp>
          <p:nvSpPr>
            <p:cNvPr id="1298" name="Google Shape;1298;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0" name="Google Shape;1300;p35"/>
          <p:cNvPicPr preferRelativeResize="0"/>
          <p:nvPr/>
        </p:nvPicPr>
        <p:blipFill>
          <a:blip r:embed="rId4">
            <a:alphaModFix/>
          </a:blip>
          <a:stretch>
            <a:fillRect/>
          </a:stretch>
        </p:blipFill>
        <p:spPr>
          <a:xfrm>
            <a:off x="241463" y="1084200"/>
            <a:ext cx="4584627" cy="3512455"/>
          </a:xfrm>
          <a:prstGeom prst="rect">
            <a:avLst/>
          </a:prstGeom>
          <a:noFill/>
          <a:ln>
            <a:noFill/>
          </a:ln>
        </p:spPr>
      </p:pic>
      <p:sp>
        <p:nvSpPr>
          <p:cNvPr id="1301" name="Google Shape;1301;p35"/>
          <p:cNvSpPr txBox="1"/>
          <p:nvPr/>
        </p:nvSpPr>
        <p:spPr>
          <a:xfrm>
            <a:off x="5116500" y="1797850"/>
            <a:ext cx="386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Github repository used for version control      and tracking changes.</a:t>
            </a:r>
            <a:endParaRPr>
              <a:solidFill>
                <a:schemeClr val="dk1"/>
              </a:solidFill>
              <a:latin typeface="Montserrat"/>
              <a:ea typeface="Montserrat"/>
              <a:cs typeface="Montserrat"/>
              <a:sym typeface="Montserrat"/>
            </a:endParaRPr>
          </a:p>
        </p:txBody>
      </p:sp>
      <p:sp>
        <p:nvSpPr>
          <p:cNvPr id="1302" name="Google Shape;1302;p35"/>
          <p:cNvSpPr txBox="1"/>
          <p:nvPr/>
        </p:nvSpPr>
        <p:spPr>
          <a:xfrm>
            <a:off x="5057438" y="2613775"/>
            <a:ext cx="4251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https://github.com/xDeimen/IADPI-Project</a:t>
            </a:r>
            <a:endParaRPr>
              <a:solidFill>
                <a:schemeClr val="dk1"/>
              </a:solidFill>
              <a:latin typeface="Montserrat"/>
              <a:ea typeface="Montserrat"/>
              <a:cs typeface="Montserrat"/>
              <a:sym typeface="Montserrat"/>
            </a:endParaRPr>
          </a:p>
        </p:txBody>
      </p:sp>
      <p:sp>
        <p:nvSpPr>
          <p:cNvPr id="1303" name="Google Shape;1303;p35"/>
          <p:cNvSpPr txBox="1"/>
          <p:nvPr/>
        </p:nvSpPr>
        <p:spPr>
          <a:xfrm>
            <a:off x="1594650" y="269500"/>
            <a:ext cx="5459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Black"/>
                <a:ea typeface="Montserrat Black"/>
                <a:cs typeface="Montserrat Black"/>
                <a:sym typeface="Montserrat Black"/>
              </a:rPr>
              <a:t>Project Overview - Version Control</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pic>
        <p:nvPicPr>
          <p:cNvPr id="1308" name="Google Shape;1308;p36"/>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grpSp>
        <p:nvGrpSpPr>
          <p:cNvPr id="1309" name="Google Shape;1309;p36"/>
          <p:cNvGrpSpPr/>
          <p:nvPr/>
        </p:nvGrpSpPr>
        <p:grpSpPr>
          <a:xfrm>
            <a:off x="5456475" y="1902950"/>
            <a:ext cx="76825" cy="76800"/>
            <a:chOff x="3104875" y="1099400"/>
            <a:chExt cx="76825" cy="76800"/>
          </a:xfrm>
        </p:grpSpPr>
        <p:sp>
          <p:nvSpPr>
            <p:cNvPr id="1310" name="Google Shape;1310;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36"/>
          <p:cNvGrpSpPr/>
          <p:nvPr/>
        </p:nvGrpSpPr>
        <p:grpSpPr>
          <a:xfrm>
            <a:off x="3152500" y="1391963"/>
            <a:ext cx="76825" cy="76800"/>
            <a:chOff x="3104875" y="1099400"/>
            <a:chExt cx="76825" cy="76800"/>
          </a:xfrm>
        </p:grpSpPr>
        <p:sp>
          <p:nvSpPr>
            <p:cNvPr id="1313" name="Google Shape;1313;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5" name="Google Shape;1315;p36"/>
          <p:cNvPicPr preferRelativeResize="0"/>
          <p:nvPr/>
        </p:nvPicPr>
        <p:blipFill>
          <a:blip r:embed="rId4">
            <a:alphaModFix/>
          </a:blip>
          <a:stretch>
            <a:fillRect/>
          </a:stretch>
        </p:blipFill>
        <p:spPr>
          <a:xfrm>
            <a:off x="571750" y="1902949"/>
            <a:ext cx="2741874" cy="1898575"/>
          </a:xfrm>
          <a:prstGeom prst="rect">
            <a:avLst/>
          </a:prstGeom>
          <a:noFill/>
          <a:ln>
            <a:noFill/>
          </a:ln>
        </p:spPr>
      </p:pic>
      <p:pic>
        <p:nvPicPr>
          <p:cNvPr id="1316" name="Google Shape;1316;p36"/>
          <p:cNvPicPr preferRelativeResize="0"/>
          <p:nvPr/>
        </p:nvPicPr>
        <p:blipFill>
          <a:blip r:embed="rId5">
            <a:alphaModFix/>
          </a:blip>
          <a:stretch>
            <a:fillRect/>
          </a:stretch>
        </p:blipFill>
        <p:spPr>
          <a:xfrm>
            <a:off x="3638977" y="996586"/>
            <a:ext cx="3345375" cy="1672700"/>
          </a:xfrm>
          <a:prstGeom prst="rect">
            <a:avLst/>
          </a:prstGeom>
          <a:noFill/>
          <a:ln>
            <a:noFill/>
          </a:ln>
        </p:spPr>
      </p:pic>
      <p:pic>
        <p:nvPicPr>
          <p:cNvPr id="1317" name="Google Shape;1317;p36"/>
          <p:cNvPicPr preferRelativeResize="0"/>
          <p:nvPr/>
        </p:nvPicPr>
        <p:blipFill>
          <a:blip r:embed="rId6">
            <a:alphaModFix/>
          </a:blip>
          <a:stretch>
            <a:fillRect/>
          </a:stretch>
        </p:blipFill>
        <p:spPr>
          <a:xfrm>
            <a:off x="3531949" y="2861136"/>
            <a:ext cx="3633174" cy="1961914"/>
          </a:xfrm>
          <a:prstGeom prst="rect">
            <a:avLst/>
          </a:prstGeom>
          <a:noFill/>
          <a:ln>
            <a:noFill/>
          </a:ln>
        </p:spPr>
      </p:pic>
      <p:sp>
        <p:nvSpPr>
          <p:cNvPr id="1318" name="Google Shape;1318;p36"/>
          <p:cNvSpPr txBox="1"/>
          <p:nvPr/>
        </p:nvSpPr>
        <p:spPr>
          <a:xfrm>
            <a:off x="1570550" y="281525"/>
            <a:ext cx="612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Black"/>
                <a:ea typeface="Montserrat Black"/>
                <a:cs typeface="Montserrat Black"/>
                <a:sym typeface="Montserrat Black"/>
              </a:rPr>
              <a:t>Project Overview - Main libraries used</a:t>
            </a:r>
            <a:endParaRPr sz="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pic>
        <p:nvPicPr>
          <p:cNvPr id="1323" name="Google Shape;1323;p37"/>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324" name="Google Shape;1324;p3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pic>
        <p:nvPicPr>
          <p:cNvPr id="1325" name="Google Shape;1325;p37"/>
          <p:cNvPicPr preferRelativeResize="0"/>
          <p:nvPr/>
        </p:nvPicPr>
        <p:blipFill rotWithShape="1">
          <a:blip r:embed="rId4">
            <a:alphaModFix/>
          </a:blip>
          <a:srcRect b="5838" l="25537" r="23467" t="7152"/>
          <a:stretch/>
        </p:blipFill>
        <p:spPr>
          <a:xfrm>
            <a:off x="1491599" y="333475"/>
            <a:ext cx="1920000" cy="1842726"/>
          </a:xfrm>
          <a:prstGeom prst="rect">
            <a:avLst/>
          </a:prstGeom>
          <a:noFill/>
          <a:ln>
            <a:noFill/>
          </a:ln>
        </p:spPr>
      </p:pic>
      <p:pic>
        <p:nvPicPr>
          <p:cNvPr id="1326" name="Google Shape;1326;p37"/>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1327" name="Google Shape;1327;p37"/>
          <p:cNvPicPr preferRelativeResize="0"/>
          <p:nvPr/>
        </p:nvPicPr>
        <p:blipFill rotWithShape="1">
          <a:blip r:embed="rId6">
            <a:alphaModFix/>
          </a:blip>
          <a:srcRect b="8336" l="18647" r="8852" t="7960"/>
          <a:stretch/>
        </p:blipFill>
        <p:spPr>
          <a:xfrm rot="-1152297">
            <a:off x="2228325" y="1412887"/>
            <a:ext cx="1647827" cy="1070150"/>
          </a:xfrm>
          <a:prstGeom prst="rect">
            <a:avLst/>
          </a:prstGeom>
          <a:noFill/>
          <a:ln>
            <a:noFill/>
          </a:ln>
        </p:spPr>
      </p:pic>
      <p:pic>
        <p:nvPicPr>
          <p:cNvPr id="1328" name="Google Shape;1328;p37"/>
          <p:cNvPicPr preferRelativeResize="0"/>
          <p:nvPr/>
        </p:nvPicPr>
        <p:blipFill rotWithShape="1">
          <a:blip r:embed="rId7">
            <a:alphaModFix/>
          </a:blip>
          <a:srcRect b="0" l="15236" r="10474" t="0"/>
          <a:stretch/>
        </p:blipFill>
        <p:spPr>
          <a:xfrm rot="1220421">
            <a:off x="1665699" y="2919147"/>
            <a:ext cx="1552575" cy="1390851"/>
          </a:xfrm>
          <a:prstGeom prst="rect">
            <a:avLst/>
          </a:prstGeom>
          <a:noFill/>
          <a:ln>
            <a:noFill/>
          </a:ln>
        </p:spPr>
      </p:pic>
      <p:pic>
        <p:nvPicPr>
          <p:cNvPr id="1329" name="Google Shape;1329;p37"/>
          <p:cNvPicPr preferRelativeResize="0"/>
          <p:nvPr/>
        </p:nvPicPr>
        <p:blipFill rotWithShape="1">
          <a:blip r:embed="rId5">
            <a:alphaModFix/>
          </a:blip>
          <a:srcRect b="0" l="22009" r="18455" t="0"/>
          <a:stretch/>
        </p:blipFill>
        <p:spPr>
          <a:xfrm rot="3321565">
            <a:off x="3843063" y="3766862"/>
            <a:ext cx="652200" cy="616227"/>
          </a:xfrm>
          <a:prstGeom prst="rect">
            <a:avLst/>
          </a:prstGeom>
          <a:noFill/>
          <a:ln>
            <a:noFill/>
          </a:ln>
        </p:spPr>
      </p:pic>
      <p:grpSp>
        <p:nvGrpSpPr>
          <p:cNvPr id="1330" name="Google Shape;1330;p37"/>
          <p:cNvGrpSpPr/>
          <p:nvPr/>
        </p:nvGrpSpPr>
        <p:grpSpPr>
          <a:xfrm>
            <a:off x="1003700" y="2099400"/>
            <a:ext cx="76825" cy="76800"/>
            <a:chOff x="3104875" y="1099400"/>
            <a:chExt cx="76825" cy="76800"/>
          </a:xfrm>
        </p:grpSpPr>
        <p:sp>
          <p:nvSpPr>
            <p:cNvPr id="1331" name="Google Shape;1331;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37"/>
          <p:cNvGrpSpPr/>
          <p:nvPr/>
        </p:nvGrpSpPr>
        <p:grpSpPr>
          <a:xfrm>
            <a:off x="3765550" y="1029325"/>
            <a:ext cx="76825" cy="76800"/>
            <a:chOff x="3104875" y="1099400"/>
            <a:chExt cx="76825" cy="76800"/>
          </a:xfrm>
        </p:grpSpPr>
        <p:sp>
          <p:nvSpPr>
            <p:cNvPr id="1334" name="Google Shape;1334;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37"/>
          <p:cNvGrpSpPr/>
          <p:nvPr/>
        </p:nvGrpSpPr>
        <p:grpSpPr>
          <a:xfrm>
            <a:off x="4870450" y="4197150"/>
            <a:ext cx="76825" cy="76800"/>
            <a:chOff x="3104875" y="1099400"/>
            <a:chExt cx="76825" cy="76800"/>
          </a:xfrm>
        </p:grpSpPr>
        <p:sp>
          <p:nvSpPr>
            <p:cNvPr id="1337" name="Google Shape;1337;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9" name="Google Shape;1339;p37"/>
          <p:cNvPicPr preferRelativeResize="0"/>
          <p:nvPr/>
        </p:nvPicPr>
        <p:blipFill rotWithShape="1">
          <a:blip r:embed="rId8">
            <a:alphaModFix/>
          </a:blip>
          <a:srcRect b="0" l="0" r="0" t="5642"/>
          <a:stretch/>
        </p:blipFill>
        <p:spPr>
          <a:xfrm>
            <a:off x="736000" y="586700"/>
            <a:ext cx="7420125" cy="4427625"/>
          </a:xfrm>
          <a:prstGeom prst="rect">
            <a:avLst/>
          </a:prstGeom>
          <a:noFill/>
          <a:ln>
            <a:noFill/>
          </a:ln>
        </p:spPr>
      </p:pic>
      <p:sp>
        <p:nvSpPr>
          <p:cNvPr id="1340" name="Google Shape;1340;p37"/>
          <p:cNvSpPr txBox="1"/>
          <p:nvPr/>
        </p:nvSpPr>
        <p:spPr>
          <a:xfrm>
            <a:off x="1829950" y="131025"/>
            <a:ext cx="57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Black"/>
                <a:ea typeface="Montserrat Black"/>
                <a:cs typeface="Montserrat Black"/>
                <a:sym typeface="Montserrat Black"/>
              </a:rPr>
              <a:t>Project Overview - CNN comparison</a:t>
            </a:r>
            <a:endParaRPr sz="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38"/>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346" name="Google Shape;1346;p38"/>
          <p:cNvSpPr txBox="1"/>
          <p:nvPr>
            <p:ph type="title"/>
          </p:nvPr>
        </p:nvSpPr>
        <p:spPr>
          <a:xfrm>
            <a:off x="720000" y="14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RESNET50</a:t>
            </a:r>
            <a:endParaRPr/>
          </a:p>
        </p:txBody>
      </p:sp>
      <p:grpSp>
        <p:nvGrpSpPr>
          <p:cNvPr id="1347" name="Google Shape;1347;p38"/>
          <p:cNvGrpSpPr/>
          <p:nvPr/>
        </p:nvGrpSpPr>
        <p:grpSpPr>
          <a:xfrm>
            <a:off x="7106825" y="1312225"/>
            <a:ext cx="76825" cy="76800"/>
            <a:chOff x="3104875" y="1099400"/>
            <a:chExt cx="76825" cy="76800"/>
          </a:xfrm>
        </p:grpSpPr>
        <p:sp>
          <p:nvSpPr>
            <p:cNvPr id="1348" name="Google Shape;1348;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8"/>
          <p:cNvGrpSpPr/>
          <p:nvPr/>
        </p:nvGrpSpPr>
        <p:grpSpPr>
          <a:xfrm>
            <a:off x="1877450" y="837825"/>
            <a:ext cx="76825" cy="76800"/>
            <a:chOff x="3104875" y="1099400"/>
            <a:chExt cx="76825" cy="76800"/>
          </a:xfrm>
        </p:grpSpPr>
        <p:sp>
          <p:nvSpPr>
            <p:cNvPr id="1351" name="Google Shape;1351;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38"/>
          <p:cNvGrpSpPr/>
          <p:nvPr/>
        </p:nvGrpSpPr>
        <p:grpSpPr>
          <a:xfrm>
            <a:off x="4870450" y="4197150"/>
            <a:ext cx="76825" cy="76800"/>
            <a:chOff x="3104875" y="1099400"/>
            <a:chExt cx="76825" cy="76800"/>
          </a:xfrm>
        </p:grpSpPr>
        <p:sp>
          <p:nvSpPr>
            <p:cNvPr id="1354" name="Google Shape;1354;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6" name="Google Shape;1356;p38"/>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357" name="Google Shape;1357;p38"/>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pic>
        <p:nvPicPr>
          <p:cNvPr id="1358" name="Google Shape;1358;p38"/>
          <p:cNvPicPr preferRelativeResize="0"/>
          <p:nvPr/>
        </p:nvPicPr>
        <p:blipFill>
          <a:blip r:embed="rId6">
            <a:alphaModFix/>
          </a:blip>
          <a:stretch>
            <a:fillRect/>
          </a:stretch>
        </p:blipFill>
        <p:spPr>
          <a:xfrm>
            <a:off x="485150" y="1098064"/>
            <a:ext cx="3891925" cy="2918944"/>
          </a:xfrm>
          <a:prstGeom prst="rect">
            <a:avLst/>
          </a:prstGeom>
          <a:noFill/>
          <a:ln>
            <a:noFill/>
          </a:ln>
        </p:spPr>
      </p:pic>
      <p:pic>
        <p:nvPicPr>
          <p:cNvPr id="1359" name="Google Shape;1359;p38"/>
          <p:cNvPicPr preferRelativeResize="0"/>
          <p:nvPr/>
        </p:nvPicPr>
        <p:blipFill>
          <a:blip r:embed="rId7">
            <a:alphaModFix/>
          </a:blip>
          <a:stretch>
            <a:fillRect/>
          </a:stretch>
        </p:blipFill>
        <p:spPr>
          <a:xfrm>
            <a:off x="4698925" y="1098064"/>
            <a:ext cx="3891925" cy="2918944"/>
          </a:xfrm>
          <a:prstGeom prst="rect">
            <a:avLst/>
          </a:prstGeom>
          <a:noFill/>
          <a:ln>
            <a:noFill/>
          </a:ln>
        </p:spPr>
      </p:pic>
      <p:pic>
        <p:nvPicPr>
          <p:cNvPr id="1360" name="Google Shape;1360;p38"/>
          <p:cNvPicPr preferRelativeResize="0"/>
          <p:nvPr/>
        </p:nvPicPr>
        <p:blipFill>
          <a:blip r:embed="rId8">
            <a:alphaModFix/>
          </a:blip>
          <a:stretch>
            <a:fillRect/>
          </a:stretch>
        </p:blipFill>
        <p:spPr>
          <a:xfrm>
            <a:off x="2145882" y="4197157"/>
            <a:ext cx="4526300" cy="68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39"/>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366" name="Google Shape;1366;p39"/>
          <p:cNvSpPr txBox="1"/>
          <p:nvPr>
            <p:ph type="title"/>
          </p:nvPr>
        </p:nvSpPr>
        <p:spPr>
          <a:xfrm>
            <a:off x="720000" y="14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DENSENET201</a:t>
            </a:r>
            <a:endParaRPr/>
          </a:p>
        </p:txBody>
      </p:sp>
      <p:grpSp>
        <p:nvGrpSpPr>
          <p:cNvPr id="1367" name="Google Shape;1367;p39"/>
          <p:cNvGrpSpPr/>
          <p:nvPr/>
        </p:nvGrpSpPr>
        <p:grpSpPr>
          <a:xfrm>
            <a:off x="7106825" y="1312225"/>
            <a:ext cx="76825" cy="76800"/>
            <a:chOff x="3104875" y="1099400"/>
            <a:chExt cx="76825" cy="76800"/>
          </a:xfrm>
        </p:grpSpPr>
        <p:sp>
          <p:nvSpPr>
            <p:cNvPr id="1368" name="Google Shape;1368;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39"/>
          <p:cNvGrpSpPr/>
          <p:nvPr/>
        </p:nvGrpSpPr>
        <p:grpSpPr>
          <a:xfrm>
            <a:off x="1877450" y="837825"/>
            <a:ext cx="76825" cy="76800"/>
            <a:chOff x="3104875" y="1099400"/>
            <a:chExt cx="76825" cy="76800"/>
          </a:xfrm>
        </p:grpSpPr>
        <p:sp>
          <p:nvSpPr>
            <p:cNvPr id="1371" name="Google Shape;1371;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39"/>
          <p:cNvGrpSpPr/>
          <p:nvPr/>
        </p:nvGrpSpPr>
        <p:grpSpPr>
          <a:xfrm>
            <a:off x="4870450" y="4197150"/>
            <a:ext cx="76825" cy="76800"/>
            <a:chOff x="3104875" y="1099400"/>
            <a:chExt cx="76825" cy="76800"/>
          </a:xfrm>
        </p:grpSpPr>
        <p:sp>
          <p:nvSpPr>
            <p:cNvPr id="1374" name="Google Shape;1374;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6" name="Google Shape;1376;p39"/>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377" name="Google Shape;1377;p39"/>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pic>
        <p:nvPicPr>
          <p:cNvPr id="1378" name="Google Shape;1378;p39"/>
          <p:cNvPicPr preferRelativeResize="0"/>
          <p:nvPr/>
        </p:nvPicPr>
        <p:blipFill>
          <a:blip r:embed="rId6">
            <a:alphaModFix/>
          </a:blip>
          <a:stretch>
            <a:fillRect/>
          </a:stretch>
        </p:blipFill>
        <p:spPr>
          <a:xfrm>
            <a:off x="480175" y="1312226"/>
            <a:ext cx="3891925" cy="2918944"/>
          </a:xfrm>
          <a:prstGeom prst="rect">
            <a:avLst/>
          </a:prstGeom>
          <a:noFill/>
          <a:ln>
            <a:noFill/>
          </a:ln>
        </p:spPr>
      </p:pic>
      <p:pic>
        <p:nvPicPr>
          <p:cNvPr id="1379" name="Google Shape;1379;p39"/>
          <p:cNvPicPr preferRelativeResize="0"/>
          <p:nvPr/>
        </p:nvPicPr>
        <p:blipFill>
          <a:blip r:embed="rId7">
            <a:alphaModFix/>
          </a:blip>
          <a:stretch>
            <a:fillRect/>
          </a:stretch>
        </p:blipFill>
        <p:spPr>
          <a:xfrm>
            <a:off x="4810575" y="1312226"/>
            <a:ext cx="3891925" cy="2918944"/>
          </a:xfrm>
          <a:prstGeom prst="rect">
            <a:avLst/>
          </a:prstGeom>
          <a:noFill/>
          <a:ln>
            <a:noFill/>
          </a:ln>
        </p:spPr>
      </p:pic>
      <p:pic>
        <p:nvPicPr>
          <p:cNvPr id="1380" name="Google Shape;1380;p39"/>
          <p:cNvPicPr preferRelativeResize="0"/>
          <p:nvPr/>
        </p:nvPicPr>
        <p:blipFill>
          <a:blip r:embed="rId8">
            <a:alphaModFix/>
          </a:blip>
          <a:stretch>
            <a:fillRect/>
          </a:stretch>
        </p:blipFill>
        <p:spPr>
          <a:xfrm>
            <a:off x="2524743" y="4372982"/>
            <a:ext cx="4264514" cy="68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40"/>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386" name="Google Shape;1386;p40"/>
          <p:cNvSpPr txBox="1"/>
          <p:nvPr>
            <p:ph type="title"/>
          </p:nvPr>
        </p:nvSpPr>
        <p:spPr>
          <a:xfrm>
            <a:off x="720000" y="14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EFFICIENT NET B0</a:t>
            </a:r>
            <a:endParaRPr/>
          </a:p>
        </p:txBody>
      </p:sp>
      <p:grpSp>
        <p:nvGrpSpPr>
          <p:cNvPr id="1387" name="Google Shape;1387;p40"/>
          <p:cNvGrpSpPr/>
          <p:nvPr/>
        </p:nvGrpSpPr>
        <p:grpSpPr>
          <a:xfrm>
            <a:off x="7106825" y="1312225"/>
            <a:ext cx="76825" cy="76800"/>
            <a:chOff x="3104875" y="1099400"/>
            <a:chExt cx="76825" cy="76800"/>
          </a:xfrm>
        </p:grpSpPr>
        <p:sp>
          <p:nvSpPr>
            <p:cNvPr id="1388" name="Google Shape;1388;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0"/>
          <p:cNvGrpSpPr/>
          <p:nvPr/>
        </p:nvGrpSpPr>
        <p:grpSpPr>
          <a:xfrm>
            <a:off x="1877450" y="837825"/>
            <a:ext cx="76825" cy="76800"/>
            <a:chOff x="3104875" y="1099400"/>
            <a:chExt cx="76825" cy="76800"/>
          </a:xfrm>
        </p:grpSpPr>
        <p:sp>
          <p:nvSpPr>
            <p:cNvPr id="1391" name="Google Shape;1391;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40"/>
          <p:cNvGrpSpPr/>
          <p:nvPr/>
        </p:nvGrpSpPr>
        <p:grpSpPr>
          <a:xfrm>
            <a:off x="4870450" y="4197150"/>
            <a:ext cx="76825" cy="76800"/>
            <a:chOff x="3104875" y="1099400"/>
            <a:chExt cx="76825" cy="76800"/>
          </a:xfrm>
        </p:grpSpPr>
        <p:sp>
          <p:nvSpPr>
            <p:cNvPr id="1394" name="Google Shape;1394;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6" name="Google Shape;1396;p40"/>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397" name="Google Shape;1397;p40"/>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pic>
        <p:nvPicPr>
          <p:cNvPr id="1398" name="Google Shape;1398;p40"/>
          <p:cNvPicPr preferRelativeResize="0"/>
          <p:nvPr/>
        </p:nvPicPr>
        <p:blipFill>
          <a:blip r:embed="rId6">
            <a:alphaModFix/>
          </a:blip>
          <a:stretch>
            <a:fillRect/>
          </a:stretch>
        </p:blipFill>
        <p:spPr>
          <a:xfrm>
            <a:off x="4804200" y="1285839"/>
            <a:ext cx="3891925" cy="2918944"/>
          </a:xfrm>
          <a:prstGeom prst="rect">
            <a:avLst/>
          </a:prstGeom>
          <a:noFill/>
          <a:ln>
            <a:noFill/>
          </a:ln>
        </p:spPr>
      </p:pic>
      <p:pic>
        <p:nvPicPr>
          <p:cNvPr id="1399" name="Google Shape;1399;p40"/>
          <p:cNvPicPr preferRelativeResize="0"/>
          <p:nvPr/>
        </p:nvPicPr>
        <p:blipFill>
          <a:blip r:embed="rId7">
            <a:alphaModFix/>
          </a:blip>
          <a:stretch>
            <a:fillRect/>
          </a:stretch>
        </p:blipFill>
        <p:spPr>
          <a:xfrm>
            <a:off x="369225" y="1312221"/>
            <a:ext cx="3821594" cy="2866175"/>
          </a:xfrm>
          <a:prstGeom prst="rect">
            <a:avLst/>
          </a:prstGeom>
          <a:noFill/>
          <a:ln>
            <a:noFill/>
          </a:ln>
        </p:spPr>
      </p:pic>
      <p:pic>
        <p:nvPicPr>
          <p:cNvPr id="1400" name="Google Shape;1400;p40"/>
          <p:cNvPicPr preferRelativeResize="0"/>
          <p:nvPr/>
        </p:nvPicPr>
        <p:blipFill>
          <a:blip r:embed="rId8">
            <a:alphaModFix/>
          </a:blip>
          <a:stretch>
            <a:fillRect/>
          </a:stretch>
        </p:blipFill>
        <p:spPr>
          <a:xfrm>
            <a:off x="2436050" y="4273950"/>
            <a:ext cx="3821600" cy="6599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